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92" r:id="rId2"/>
    <p:sldId id="293" r:id="rId3"/>
    <p:sldId id="257" r:id="rId4"/>
    <p:sldId id="260" r:id="rId5"/>
    <p:sldId id="259" r:id="rId6"/>
    <p:sldId id="274" r:id="rId7"/>
    <p:sldId id="276" r:id="rId8"/>
    <p:sldId id="277" r:id="rId9"/>
    <p:sldId id="280" r:id="rId10"/>
    <p:sldId id="275" r:id="rId11"/>
    <p:sldId id="281" r:id="rId12"/>
    <p:sldId id="282" r:id="rId13"/>
    <p:sldId id="278" r:id="rId14"/>
    <p:sldId id="283" r:id="rId15"/>
    <p:sldId id="284" r:id="rId16"/>
    <p:sldId id="285" r:id="rId17"/>
    <p:sldId id="286" r:id="rId18"/>
    <p:sldId id="288" r:id="rId19"/>
    <p:sldId id="289" r:id="rId20"/>
    <p:sldId id="290" r:id="rId21"/>
    <p:sldId id="273" r:id="rId22"/>
    <p:sldId id="294" r:id="rId23"/>
    <p:sldId id="295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B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2E6BA-3461-47A5-A056-1D5BF69567F0}" type="datetimeFigureOut">
              <a:rPr lang="cs-CZ" smtClean="0"/>
              <a:t>19.5.2013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B2422-DFE6-4FFB-88AA-7CEA88545C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3914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B2422-DFE6-4FFB-88AA-7CEA88545C8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657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B2422-DFE6-4FFB-88AA-7CEA88545C8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5189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B2422-DFE6-4FFB-88AA-7CEA88545C8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194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Dobová ukázka Budína, dnešní Budapešť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B2422-DFE6-4FFB-88AA-7CEA88545C8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5608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Clipart</a:t>
            </a:r>
            <a:r>
              <a:rPr lang="cs-CZ" baseline="0" dirty="0" smtClean="0"/>
              <a:t> smrti, peněz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B2422-DFE6-4FFB-88AA-7CEA88545C8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5164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Obrázek</a:t>
            </a:r>
            <a:r>
              <a:rPr lang="cs-CZ" baseline="0" dirty="0" smtClean="0"/>
              <a:t> rybníka, vinohradu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B2422-DFE6-4FFB-88AA-7CEA88545C8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494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B2422-DFE6-4FFB-88AA-7CEA88545C8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494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49B9-B5B1-44FC-A4C1-50FBC8F6E767}" type="datetime1">
              <a:rPr lang="cs-CZ" smtClean="0"/>
              <a:t>19.5.2013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VY_32_INOVACE_16_Jagellonci na českém trůně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A76F-9860-4B64-B803-A3F2BE9802A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1DB1-E27C-40A9-B626-9F230406289E}" type="datetime1">
              <a:rPr lang="cs-CZ" smtClean="0"/>
              <a:t>19.5.2013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VY_32_INOVACE_16_Jagellonci na českém trůně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A76F-9860-4B64-B803-A3F2BE9802A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4D8D2-EEE6-47BA-B189-1826A05460D7}" type="datetime1">
              <a:rPr lang="cs-CZ" smtClean="0"/>
              <a:t>19.5.2013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VY_32_INOVACE_16_Jagellonci na českém trůně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A76F-9860-4B64-B803-A3F2BE9802A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F453-65EA-45B8-900C-6D75D2699905}" type="datetime1">
              <a:rPr lang="cs-CZ" smtClean="0"/>
              <a:t>19.5.2013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VY_32_INOVACE_16_Jagellonci na českém trůně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A76F-9860-4B64-B803-A3F2BE9802A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6E30-5983-4BB4-9394-F7A71A284882}" type="datetime1">
              <a:rPr lang="cs-CZ" smtClean="0"/>
              <a:t>19.5.2013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VY_32_INOVACE_16_Jagellonci na českém trůně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A76F-9860-4B64-B803-A3F2BE9802A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6312-5188-4604-BD59-EBEA73A6340E}" type="datetime1">
              <a:rPr lang="cs-CZ" smtClean="0"/>
              <a:t>19.5.2013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VY_32_INOVACE_16_Jagellonci na českém trůně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A76F-9860-4B64-B803-A3F2BE9802A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5C11-BF97-4AA9-A631-7CDFD4BCE307}" type="datetime1">
              <a:rPr lang="cs-CZ" smtClean="0"/>
              <a:t>19.5.2013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VY_32_INOVACE_16_Jagellonci na českém trůně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A76F-9860-4B64-B803-A3F2BE9802A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DB25-DC76-482B-9056-AD769DCEFB26}" type="datetime1">
              <a:rPr lang="cs-CZ" smtClean="0"/>
              <a:t>19.5.2013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VY_32_INOVACE_16_Jagellonci na českém trůně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A76F-9860-4B64-B803-A3F2BE9802A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CA9B-8561-4461-9AB7-2AE9C13CAA51}" type="datetime1">
              <a:rPr lang="cs-CZ" smtClean="0"/>
              <a:t>19.5.2013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VY_32_INOVACE_16_Jagellonci na českém trůně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A76F-9860-4B64-B803-A3F2BE9802A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42F8-451E-4316-B5AE-5C649A375A55}" type="datetime1">
              <a:rPr lang="cs-CZ" smtClean="0"/>
              <a:t>19.5.2013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VY_32_INOVACE_16_Jagellonci na českém trůně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A76F-9860-4B64-B803-A3F2BE9802A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2F3A-B48B-48E3-A7DD-7EAF4E2EF4DE}" type="datetime1">
              <a:rPr lang="cs-CZ" smtClean="0"/>
              <a:t>19.5.2013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VY_32_INOVACE_16_Jagellonci na českém trůně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A76F-9860-4B64-B803-A3F2BE9802AF}" type="slidenum">
              <a:rPr lang="cs-CZ" smtClean="0"/>
              <a:t>‹#›</a:t>
            </a:fld>
            <a:endParaRPr lang="cs-CZ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758B9-370F-4F5E-9406-E9847E0D653E}" type="datetime1">
              <a:rPr lang="cs-CZ" smtClean="0"/>
              <a:t>19.5.2013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VY_32_INOVACE_16_Jagellonci na českém trůně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2A76F-9860-4B64-B803-A3F2BE9802AF}" type="slidenum">
              <a:rPr lang="cs-CZ" smtClean="0"/>
              <a:t>‹#›</a:t>
            </a:fld>
            <a:endParaRPr lang="cs-CZ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emf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office.microsoft.com/cs-cz/images/results.aspx?qu=ryt%C3%AD%C5%99&amp;ex=1#ai:MC900413094|" TargetMode="External"/><Relationship Id="rId13" Type="http://schemas.openxmlformats.org/officeDocument/2006/relationships/hyperlink" Target="http://office.microsoft.com/cs-cz/images/results.aspx?qu=st%C5%99%C3%ADbro&amp;ex=1#ai:MC900056870|" TargetMode="External"/><Relationship Id="rId3" Type="http://schemas.openxmlformats.org/officeDocument/2006/relationships/hyperlink" Target="http://www.clker.com/clipart-29959.html" TargetMode="External"/><Relationship Id="rId7" Type="http://schemas.openxmlformats.org/officeDocument/2006/relationships/hyperlink" Target="http://office.microsoft.com/cs-cz/images/results.aspx?qu=zlato&amp;ex=1#ai:MC900336131|" TargetMode="External"/><Relationship Id="rId12" Type="http://schemas.openxmlformats.org/officeDocument/2006/relationships/hyperlink" Target="http://office.microsoft.com/cs-cz/images/results.aspx?qu=rybn%C3%ADk&amp;ex=1#ai:MP900149093|" TargetMode="External"/><Relationship Id="rId2" Type="http://schemas.openxmlformats.org/officeDocument/2006/relationships/hyperlink" Target="http://www.clker.com/clipart-71571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ffice.microsoft.com/cs-cz/images/results.aspx?qu=hrob&amp;ex=1#ai:MC900238641|mt:1|" TargetMode="External"/><Relationship Id="rId11" Type="http://schemas.openxmlformats.org/officeDocument/2006/relationships/hyperlink" Target="http://office.microsoft.com/cs-cz/images/results.aspx?qu=dokument&amp;ex=1#ai:MC900199174|mt:1|" TargetMode="External"/><Relationship Id="rId5" Type="http://schemas.openxmlformats.org/officeDocument/2006/relationships/hyperlink" Target="http://office.microsoft.com/cs-cz/images/results.aspx?qu=Budape%C5%A1%C5%A5&amp;ex=1#ai:MP900424323|" TargetMode="External"/><Relationship Id="rId15" Type="http://schemas.openxmlformats.org/officeDocument/2006/relationships/hyperlink" Target="http://office.microsoft.com/cs-cz/images/results.aspx?qu=vinohrad&amp;ex=1#ai:MP900426625|" TargetMode="External"/><Relationship Id="rId10" Type="http://schemas.openxmlformats.org/officeDocument/2006/relationships/hyperlink" Target="http://office.microsoft.com/cs-cz/images/results.aspx?qu=m%C4%9Bsto&amp;ex=1#ai:MC900101038|mt:1|" TargetMode="External"/><Relationship Id="rId4" Type="http://schemas.openxmlformats.org/officeDocument/2006/relationships/hyperlink" Target="http://www.clker.com/clipart-purple-crown.html" TargetMode="External"/><Relationship Id="rId9" Type="http://schemas.openxmlformats.org/officeDocument/2006/relationships/hyperlink" Target="http://office.microsoft.com/cs-cz/images/results.aspx?qu=ryt%C3%AD%C5%99&amp;ex=1#ai:MC900149324|" TargetMode="External"/><Relationship Id="rId14" Type="http://schemas.openxmlformats.org/officeDocument/2006/relationships/hyperlink" Target="http://office.microsoft.com/cs-cz/images/results.aspx?qu=pivo&amp;ex=1#ai:MC900304929|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office.microsoft.com/cs-cz/images/results.aspx?qu=katedr%C3%A1la&amp;ex=1#ai:MP900163622|" TargetMode="External"/><Relationship Id="rId3" Type="http://schemas.openxmlformats.org/officeDocument/2006/relationships/hyperlink" Target="http://office.microsoft.com/cs-cz/images/results.aspx?qu=%C4%8Cesk%C3%A1+republika&amp;ex=1#ai:MP900427946|" TargetMode="External"/><Relationship Id="rId7" Type="http://schemas.openxmlformats.org/officeDocument/2006/relationships/hyperlink" Target="http://office.microsoft.com/cs-cz/images/results.aspx?qu=mapa+Ma%C4%8Farska&amp;ex=1#ai:MC900349437|" TargetMode="External"/><Relationship Id="rId2" Type="http://schemas.openxmlformats.org/officeDocument/2006/relationships/hyperlink" Target="http://office.microsoft.com/cs-cz/images/results.aspx?qu=doly&amp;ex=1#ai:MC900199400|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ffice.microsoft.com/cs-cz/images/results.aspx?qu=isl%C3%A1m&amp;ex=1#ai:MC900309920|mt:1|" TargetMode="External"/><Relationship Id="rId5" Type="http://schemas.openxmlformats.org/officeDocument/2006/relationships/hyperlink" Target="http://office.microsoft.com/cs-cz/images/results.aspx?qu=isl%C3%A1m&amp;ex=1#ai:MC900415662|mt:1|" TargetMode="External"/><Relationship Id="rId4" Type="http://schemas.openxmlformats.org/officeDocument/2006/relationships/hyperlink" Target="http://office.microsoft.com/cs-cz/images/results.aspx?qu=princ&amp;ex=1#ai:MC900411646|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27" y="260648"/>
            <a:ext cx="8048429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41" y="4581128"/>
            <a:ext cx="7217311" cy="17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27" y="260648"/>
            <a:ext cx="1164160" cy="12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79513" y="1484784"/>
            <a:ext cx="87129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smtClean="0"/>
              <a:t>Název vzdělávacího materiálu: Český středověk</a:t>
            </a:r>
          </a:p>
          <a:p>
            <a:r>
              <a:rPr lang="cs-CZ" sz="1800" dirty="0" smtClean="0"/>
              <a:t>Číslo </a:t>
            </a:r>
            <a:r>
              <a:rPr lang="cs-CZ" sz="1800" dirty="0"/>
              <a:t>materiálu v sadě, (šablona, sada): </a:t>
            </a:r>
            <a:r>
              <a:rPr lang="cs-CZ" sz="1800" dirty="0" smtClean="0"/>
              <a:t>VY_32_INOVACE _16</a:t>
            </a:r>
          </a:p>
          <a:p>
            <a:r>
              <a:rPr lang="cs-CZ" sz="1800" dirty="0" smtClean="0"/>
              <a:t>Autor </a:t>
            </a:r>
            <a:r>
              <a:rPr lang="cs-CZ" sz="1800" dirty="0"/>
              <a:t>materiálu: </a:t>
            </a:r>
            <a:r>
              <a:rPr lang="cs-CZ" sz="1800" dirty="0" smtClean="0"/>
              <a:t>Mgr. Lucie Plechatá</a:t>
            </a:r>
            <a:r>
              <a:rPr lang="cs-CZ" sz="1800" dirty="0"/>
              <a:t>	</a:t>
            </a:r>
          </a:p>
          <a:p>
            <a:r>
              <a:rPr lang="cs-CZ" sz="1800" dirty="0" smtClean="0"/>
              <a:t>Vzdělávací </a:t>
            </a:r>
            <a:r>
              <a:rPr lang="cs-CZ" sz="1800" dirty="0"/>
              <a:t>oblast, vzdělávací obor, vyučovací předmět, ročník/y: </a:t>
            </a:r>
            <a:endParaRPr lang="cs-CZ" sz="1800" dirty="0" smtClean="0"/>
          </a:p>
          <a:p>
            <a:r>
              <a:rPr lang="cs-CZ" sz="1800" dirty="0" smtClean="0"/>
              <a:t>Člověk a společnost, dějepis, </a:t>
            </a:r>
            <a:r>
              <a:rPr lang="cs-CZ" sz="1800" dirty="0"/>
              <a:t>7</a:t>
            </a:r>
            <a:r>
              <a:rPr lang="cs-CZ" sz="1800" dirty="0" smtClean="0"/>
              <a:t>. ročník</a:t>
            </a:r>
          </a:p>
          <a:p>
            <a:r>
              <a:rPr lang="cs-CZ" sz="1800" dirty="0" smtClean="0"/>
              <a:t>Téma</a:t>
            </a:r>
            <a:r>
              <a:rPr lang="cs-CZ" sz="1800" dirty="0"/>
              <a:t>: </a:t>
            </a:r>
            <a:r>
              <a:rPr lang="cs-CZ" dirty="0" smtClean="0"/>
              <a:t>Jagellonci na českém trůně</a:t>
            </a:r>
            <a:endParaRPr lang="cs-CZ" sz="1800" dirty="0"/>
          </a:p>
          <a:p>
            <a:r>
              <a:rPr lang="cs-CZ" sz="1800" dirty="0" smtClean="0"/>
              <a:t>Anotace: Žáci se seznámí s </a:t>
            </a:r>
            <a:r>
              <a:rPr lang="cs-CZ" dirty="0" smtClean="0"/>
              <a:t>hospodářským a politickým vývojem našeho území za vlády Vladislava a Ludvíka Jagellonských.</a:t>
            </a:r>
          </a:p>
          <a:p>
            <a:r>
              <a:rPr lang="cs-CZ" sz="1800" dirty="0" smtClean="0"/>
              <a:t>Materiál </a:t>
            </a:r>
            <a:r>
              <a:rPr lang="cs-CZ" sz="1800" dirty="0"/>
              <a:t>byl vytvořen (datum, období): </a:t>
            </a:r>
            <a:r>
              <a:rPr lang="cs-CZ" sz="1800" dirty="0" smtClean="0"/>
              <a:t>15. 4. 2012</a:t>
            </a:r>
            <a:endParaRPr lang="cs-CZ" sz="1800" dirty="0" smtClean="0"/>
          </a:p>
          <a:p>
            <a:r>
              <a:rPr lang="cs-CZ" sz="1800" dirty="0" smtClean="0"/>
              <a:t>Ověření ve výuce: </a:t>
            </a:r>
            <a:r>
              <a:rPr lang="cs-CZ" dirty="0" smtClean="0"/>
              <a:t>17. 4. </a:t>
            </a:r>
            <a:r>
              <a:rPr lang="cs-CZ" smtClean="0"/>
              <a:t>2012</a:t>
            </a:r>
            <a:r>
              <a:rPr lang="cs-CZ" sz="1800" smtClean="0"/>
              <a:t>, </a:t>
            </a:r>
            <a:r>
              <a:rPr lang="cs-CZ" sz="1800" dirty="0" smtClean="0"/>
              <a:t>7. </a:t>
            </a:r>
            <a:r>
              <a:rPr lang="cs-CZ" sz="1800" dirty="0"/>
              <a:t>B</a:t>
            </a:r>
            <a:r>
              <a:rPr lang="cs-CZ" sz="1800" dirty="0" smtClean="0"/>
              <a:t>, Mgr. Lucie Plechatá</a:t>
            </a:r>
            <a:r>
              <a:rPr lang="cs-CZ" sz="1800" dirty="0"/>
              <a:t>		</a:t>
            </a:r>
            <a:r>
              <a:rPr lang="cs-CZ" dirty="0"/>
              <a:t>	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672" y="6422064"/>
            <a:ext cx="5760640" cy="365125"/>
          </a:xfrm>
        </p:spPr>
        <p:txBody>
          <a:bodyPr/>
          <a:lstStyle/>
          <a:p>
            <a:r>
              <a:rPr lang="cs-CZ" dirty="0" smtClean="0"/>
              <a:t>VY_32_INOVACE_16_Jagellonci na českém trůně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394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39552" y="1273984"/>
            <a:ext cx="6696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 době jagellonské začíná šlechta podnikat.</a:t>
            </a:r>
          </a:p>
          <a:p>
            <a:r>
              <a:rPr lang="cs-CZ" sz="2400" i="1" dirty="0" smtClean="0">
                <a:solidFill>
                  <a:srgbClr val="92D050"/>
                </a:solidFill>
              </a:rPr>
              <a:t>Proč?</a:t>
            </a:r>
          </a:p>
          <a:p>
            <a:r>
              <a:rPr lang="cs-CZ" sz="2400" dirty="0" smtClean="0"/>
              <a:t>V </a:t>
            </a:r>
            <a:r>
              <a:rPr lang="cs-CZ" sz="2400" dirty="0"/>
              <a:t>E</a:t>
            </a:r>
            <a:r>
              <a:rPr lang="cs-CZ" sz="2400" dirty="0" smtClean="0"/>
              <a:t>vropě došlo k poklesu ceny stříbra -&gt; šlechta si musí opatřit nové zdroje.</a:t>
            </a:r>
          </a:p>
        </p:txBody>
      </p:sp>
      <p:pic>
        <p:nvPicPr>
          <p:cNvPr id="4" name="Picture 2" descr="http://officeimg.vo.msecnd.net/en-us/images/MH90005687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38" b="89538" l="1231" r="94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" y="-317931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635896" y="3501008"/>
            <a:ext cx="4896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Zakládá: </a:t>
            </a:r>
            <a:r>
              <a:rPr lang="cs-CZ" sz="2400" dirty="0" smtClean="0">
                <a:solidFill>
                  <a:srgbClr val="FFC000"/>
                </a:solidFill>
              </a:rPr>
              <a:t>rybníky, pivovary, velkostatky, vinohrady, otvírá doly</a:t>
            </a:r>
            <a:r>
              <a:rPr lang="cs-CZ" sz="2400" dirty="0" smtClean="0"/>
              <a:t>.</a:t>
            </a:r>
          </a:p>
        </p:txBody>
      </p:sp>
      <p:sp>
        <p:nvSpPr>
          <p:cNvPr id="7" name="Ovál 6"/>
          <p:cNvSpPr/>
          <p:nvPr/>
        </p:nvSpPr>
        <p:spPr>
          <a:xfrm>
            <a:off x="1907924" y="332656"/>
            <a:ext cx="3960000" cy="864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Šlechta podniká</a:t>
            </a:r>
            <a:endParaRPr lang="cs-CZ" sz="24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779" y="4602798"/>
            <a:ext cx="1286662" cy="17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VY_32_INOVACE_16_Jagellonci na českém trůně</a:t>
            </a:r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361" y="332656"/>
            <a:ext cx="1693116" cy="25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22" y="3317736"/>
            <a:ext cx="3007932" cy="241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01337"/>
            <a:ext cx="221582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14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ál 2"/>
          <p:cNvSpPr/>
          <p:nvPr/>
        </p:nvSpPr>
        <p:spPr>
          <a:xfrm>
            <a:off x="1535104" y="1561399"/>
            <a:ext cx="1980000" cy="108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nevolník</a:t>
            </a:r>
            <a:endParaRPr lang="cs-CZ" sz="2000" b="1" dirty="0"/>
          </a:p>
        </p:txBody>
      </p:sp>
      <p:sp>
        <p:nvSpPr>
          <p:cNvPr id="4" name="Ovál 3"/>
          <p:cNvSpPr/>
          <p:nvPr/>
        </p:nvSpPr>
        <p:spPr>
          <a:xfrm>
            <a:off x="6102280" y="1534224"/>
            <a:ext cx="1980000" cy="108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robota</a:t>
            </a:r>
            <a:endParaRPr lang="cs-CZ" sz="20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2858160"/>
            <a:ext cx="46805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Nevolník nemůže rozhodovat o svém životě, bez svolení vrchnosti se nesmí </a:t>
            </a:r>
            <a:r>
              <a:rPr lang="cs-CZ" sz="2400" dirty="0"/>
              <a:t>ženit či </a:t>
            </a:r>
            <a:r>
              <a:rPr lang="cs-CZ" sz="2400" dirty="0" smtClean="0"/>
              <a:t>vdávat, stěhovat, rozhodovat o budoucnosti svých dětí.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508104" y="2858160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Povinnost pracovat pro vrchnost bez náhrady za mzdu</a:t>
            </a:r>
            <a:endParaRPr lang="cs-CZ" sz="2400" dirty="0"/>
          </a:p>
        </p:txBody>
      </p:sp>
      <p:sp>
        <p:nvSpPr>
          <p:cNvPr id="7" name="Šipka doprava 6"/>
          <p:cNvSpPr/>
          <p:nvPr/>
        </p:nvSpPr>
        <p:spPr>
          <a:xfrm>
            <a:off x="539552" y="51309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2195737" y="5013176"/>
            <a:ext cx="6840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Těžký život a špatné zacházení dovedli některé poddané k </a:t>
            </a:r>
            <a:r>
              <a:rPr lang="cs-CZ" sz="2400" dirty="0" smtClean="0">
                <a:solidFill>
                  <a:srgbClr val="FFC000"/>
                </a:solidFill>
              </a:rPr>
              <a:t>selským vzpourám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sp>
        <p:nvSpPr>
          <p:cNvPr id="9" name="Obdélník 8"/>
          <p:cNvSpPr/>
          <p:nvPr/>
        </p:nvSpPr>
        <p:spPr>
          <a:xfrm>
            <a:off x="395536" y="365755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Potřeba pracovní síly vedla k připoutání usedlých ke gruntu (půdě). -&gt; </a:t>
            </a:r>
            <a:r>
              <a:rPr lang="cs-CZ" sz="2400" dirty="0">
                <a:solidFill>
                  <a:srgbClr val="FFC000"/>
                </a:solidFill>
              </a:rPr>
              <a:t>nevolnictví a robota</a:t>
            </a: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VY_32_INOVACE_16_Jagellonci na českém trůně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814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188640"/>
            <a:ext cx="849694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92D050"/>
                </a:solidFill>
              </a:rPr>
              <a:t>DÚ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</a:p>
          <a:p>
            <a:r>
              <a:rPr lang="cs-CZ" sz="2400" dirty="0" smtClean="0">
                <a:solidFill>
                  <a:srgbClr val="FFC000"/>
                </a:solidFill>
              </a:rPr>
              <a:t>Přečti si pověst o věži </a:t>
            </a:r>
            <a:r>
              <a:rPr lang="cs-CZ" sz="2400" dirty="0">
                <a:solidFill>
                  <a:srgbClr val="FFC000"/>
                </a:solidFill>
              </a:rPr>
              <a:t>D</a:t>
            </a:r>
            <a:r>
              <a:rPr lang="cs-CZ" sz="2400" dirty="0" smtClean="0">
                <a:solidFill>
                  <a:srgbClr val="FFC000"/>
                </a:solidFill>
              </a:rPr>
              <a:t>aliborce na Pražském hradě (např. </a:t>
            </a:r>
            <a:r>
              <a:rPr lang="cs-CZ" sz="2400" dirty="0" smtClean="0">
                <a:solidFill>
                  <a:srgbClr val="92D050"/>
                </a:solidFill>
              </a:rPr>
              <a:t>Václav </a:t>
            </a:r>
            <a:r>
              <a:rPr lang="cs-CZ" sz="2400" dirty="0">
                <a:solidFill>
                  <a:srgbClr val="92D050"/>
                </a:solidFill>
              </a:rPr>
              <a:t>C</a:t>
            </a:r>
            <a:r>
              <a:rPr lang="cs-CZ" sz="2400" dirty="0" smtClean="0">
                <a:solidFill>
                  <a:srgbClr val="92D050"/>
                </a:solidFill>
              </a:rPr>
              <a:t>ibula: Pražské pověsti</a:t>
            </a:r>
            <a:r>
              <a:rPr lang="cs-CZ" sz="2400" dirty="0" smtClean="0">
                <a:solidFill>
                  <a:srgbClr val="FFC000"/>
                </a:solidFill>
              </a:rPr>
              <a:t>) a srovnej ji s historickými událostmi o selské rebelii podněcovanou Daliborem z Kozojed.</a:t>
            </a:r>
            <a:endParaRPr lang="cs-CZ" sz="2400" dirty="0">
              <a:solidFill>
                <a:srgbClr val="FFC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VY_32_INOVACE_16_Jagellonci na českém trůně</a:t>
            </a:r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713" y="2492896"/>
            <a:ext cx="5001787" cy="33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62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39552" y="2182212"/>
            <a:ext cx="82089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Chybí jim pracovní síla, šlechta jim svým podnikáním konkuruje (např. nedodržováním mílového práva při vaření piva).</a:t>
            </a:r>
          </a:p>
          <a:p>
            <a:r>
              <a:rPr lang="cs-CZ" sz="2400" dirty="0" smtClean="0"/>
              <a:t>Mohou zasedat na zemských sněmech. </a:t>
            </a:r>
          </a:p>
          <a:p>
            <a:r>
              <a:rPr lang="cs-CZ" sz="2400" dirty="0" smtClean="0"/>
              <a:t>Za revoluce královská města získala majetek katolické církve a německých měšťanů. </a:t>
            </a:r>
          </a:p>
          <a:p>
            <a:r>
              <a:rPr lang="cs-CZ" sz="2400" dirty="0" smtClean="0"/>
              <a:t>Pokud je král potřebuje -&gt; uděluje jim privilegia</a:t>
            </a:r>
          </a:p>
          <a:p>
            <a:r>
              <a:rPr lang="cs-CZ" sz="2400" dirty="0" smtClean="0"/>
              <a:t>Cechy brzdí rozvoj.</a:t>
            </a:r>
          </a:p>
        </p:txBody>
      </p:sp>
      <p:sp>
        <p:nvSpPr>
          <p:cNvPr id="7" name="Ovál 6"/>
          <p:cNvSpPr/>
          <p:nvPr/>
        </p:nvSpPr>
        <p:spPr>
          <a:xfrm>
            <a:off x="611560" y="332656"/>
            <a:ext cx="3960000" cy="864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Královská města</a:t>
            </a:r>
            <a:endParaRPr lang="cs-CZ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VY_32_INOVACE_16_Jagellonci na českém trůně</a:t>
            </a:r>
            <a:endParaRPr lang="cs-CZ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14656"/>
            <a:ext cx="1844287" cy="17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37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ál 2"/>
          <p:cNvSpPr/>
          <p:nvPr/>
        </p:nvSpPr>
        <p:spPr>
          <a:xfrm>
            <a:off x="755576" y="423543"/>
            <a:ext cx="3204000" cy="1080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Ludvík Jagellonský</a:t>
            </a:r>
            <a:endParaRPr lang="cs-CZ" sz="2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899592" y="1988840"/>
            <a:ext cx="37561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Vládl 1516 – 1526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Král český a uherský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9553" y="3789040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Vladislavův syn usedl na trůn jako mladík, ale musel řešit velmi těžký úkol -&gt; </a:t>
            </a:r>
            <a:r>
              <a:rPr lang="cs-CZ" sz="2400" dirty="0" smtClean="0">
                <a:solidFill>
                  <a:srgbClr val="FFC000"/>
                </a:solidFill>
              </a:rPr>
              <a:t>zastavit</a:t>
            </a: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C000"/>
                </a:solidFill>
              </a:rPr>
              <a:t>útoky Turků</a:t>
            </a:r>
          </a:p>
          <a:p>
            <a:r>
              <a:rPr lang="cs-CZ" sz="2400" dirty="0" smtClean="0">
                <a:solidFill>
                  <a:srgbClr val="FFC000"/>
                </a:solidFill>
              </a:rPr>
              <a:t>Osmanská říše </a:t>
            </a:r>
            <a:r>
              <a:rPr lang="cs-CZ" sz="2400" dirty="0" smtClean="0"/>
              <a:t>(říše Turků) neustále útočila na Uherské království a snažila se rozšiřovat směrem do Evropy.</a:t>
            </a:r>
            <a:endParaRPr lang="cs-CZ" sz="2400" dirty="0">
              <a:solidFill>
                <a:srgbClr val="FFC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VY_32_INOVACE_16_Jagellonci na českém trůně</a:t>
            </a:r>
            <a:endParaRPr lang="cs-CZ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607" y="260648"/>
            <a:ext cx="2746993" cy="31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87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ál 2"/>
          <p:cNvSpPr/>
          <p:nvPr/>
        </p:nvSpPr>
        <p:spPr>
          <a:xfrm>
            <a:off x="251520" y="403830"/>
            <a:ext cx="3204000" cy="1080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Osmanská říše</a:t>
            </a:r>
            <a:endParaRPr lang="cs-CZ" sz="2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519" y="2924944"/>
            <a:ext cx="86409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Říše existovala v letech </a:t>
            </a:r>
            <a:r>
              <a:rPr lang="cs-CZ" sz="2400" dirty="0">
                <a:solidFill>
                  <a:srgbClr val="FFC000"/>
                </a:solidFill>
              </a:rPr>
              <a:t>1299</a:t>
            </a:r>
            <a:r>
              <a:rPr lang="cs-CZ" sz="2400" dirty="0"/>
              <a:t> až </a:t>
            </a:r>
            <a:r>
              <a:rPr lang="cs-CZ" sz="2400" dirty="0">
                <a:solidFill>
                  <a:srgbClr val="FFC000"/>
                </a:solidFill>
              </a:rPr>
              <a:t>1922</a:t>
            </a:r>
            <a:r>
              <a:rPr lang="cs-CZ" sz="2400" dirty="0"/>
              <a:t> a během této doby zahrnovala oblasti </a:t>
            </a:r>
            <a:r>
              <a:rPr lang="cs-CZ" sz="2400" dirty="0">
                <a:solidFill>
                  <a:srgbClr val="FFC000"/>
                </a:solidFill>
              </a:rPr>
              <a:t>Malé Asie, Balkánu, Černomoří, Blízkého a Středního východu a severní Afriky</a:t>
            </a:r>
            <a:r>
              <a:rPr lang="cs-CZ" sz="2400" dirty="0"/>
              <a:t>. </a:t>
            </a:r>
            <a:endParaRPr lang="cs-CZ" sz="2400" dirty="0" smtClean="0"/>
          </a:p>
          <a:p>
            <a:r>
              <a:rPr lang="cs-CZ" sz="2400" dirty="0" smtClean="0"/>
              <a:t>Od </a:t>
            </a:r>
            <a:r>
              <a:rPr lang="cs-CZ" sz="2400" dirty="0"/>
              <a:t>16. </a:t>
            </a:r>
            <a:r>
              <a:rPr lang="cs-CZ" sz="2400" dirty="0" smtClean="0"/>
              <a:t>st. měla zcela </a:t>
            </a:r>
            <a:r>
              <a:rPr lang="cs-CZ" sz="2400" dirty="0">
                <a:solidFill>
                  <a:srgbClr val="FFC000"/>
                </a:solidFill>
              </a:rPr>
              <a:t>islámský </a:t>
            </a:r>
            <a:r>
              <a:rPr lang="cs-CZ" sz="2400" dirty="0" smtClean="0">
                <a:solidFill>
                  <a:srgbClr val="FFC000"/>
                </a:solidFill>
              </a:rPr>
              <a:t>charakter</a:t>
            </a:r>
            <a:r>
              <a:rPr lang="cs-CZ" sz="2400" dirty="0" smtClean="0"/>
              <a:t>, vládli zde </a:t>
            </a:r>
            <a:r>
              <a:rPr lang="cs-CZ" sz="2400" dirty="0">
                <a:solidFill>
                  <a:srgbClr val="92D050"/>
                </a:solidFill>
              </a:rPr>
              <a:t>sultáni dynastie Osmanů</a:t>
            </a:r>
            <a:r>
              <a:rPr lang="cs-CZ" sz="2400" dirty="0"/>
              <a:t>. </a:t>
            </a:r>
            <a:endParaRPr lang="cs-CZ" sz="2400" dirty="0" smtClean="0"/>
          </a:p>
          <a:p>
            <a:r>
              <a:rPr lang="cs-CZ" sz="2400" dirty="0" smtClean="0"/>
              <a:t>Díky </a:t>
            </a:r>
            <a:r>
              <a:rPr lang="cs-CZ" sz="2400" dirty="0"/>
              <a:t>své poloze byla Osmanská říše spojnicí mezi evropským a asijským </a:t>
            </a:r>
            <a:r>
              <a:rPr lang="cs-CZ" sz="2400" dirty="0" smtClean="0"/>
              <a:t>kontinentem.</a:t>
            </a:r>
            <a:endParaRPr lang="cs-CZ" sz="240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VY_32_INOVACE_16_Jagellonci na českém trůně</a:t>
            </a:r>
            <a:endParaRPr lang="cs-CZ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822" y="224768"/>
            <a:ext cx="3990351" cy="22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83830"/>
            <a:ext cx="1183856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72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ál 2"/>
          <p:cNvSpPr/>
          <p:nvPr/>
        </p:nvSpPr>
        <p:spPr>
          <a:xfrm>
            <a:off x="242385" y="188640"/>
            <a:ext cx="3456000" cy="1260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Bitva u Moháče - 1526</a:t>
            </a:r>
            <a:endParaRPr lang="cs-CZ" sz="2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42386" y="1490008"/>
            <a:ext cx="57697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Ludvík neměl dost peněz ani dost času, aby mohl tureckou katastrofu odvrátit. Evropští panovníci ho přes slib pomoci nechali na holičkách. </a:t>
            </a:r>
            <a:endParaRPr lang="cs-CZ" sz="2400" dirty="0">
              <a:solidFill>
                <a:srgbClr val="92D050"/>
              </a:solidFill>
            </a:endParaRPr>
          </a:p>
        </p:txBody>
      </p:sp>
      <p:sp>
        <p:nvSpPr>
          <p:cNvPr id="7" name="Násobení 6"/>
          <p:cNvSpPr/>
          <p:nvPr/>
        </p:nvSpPr>
        <p:spPr>
          <a:xfrm>
            <a:off x="3682752" y="4096308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VY_32_INOVACE_16_Jagellonci na českém trůně</a:t>
            </a:r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827584" y="3933056"/>
            <a:ext cx="2520000" cy="1800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dirty="0"/>
              <a:t>Ludvík Jagellonský, král český a </a:t>
            </a:r>
            <a:r>
              <a:rPr lang="cs-CZ" sz="2000" dirty="0" smtClean="0"/>
              <a:t>uherský</a:t>
            </a:r>
            <a:endParaRPr lang="cs-CZ" sz="2000" dirty="0"/>
          </a:p>
        </p:txBody>
      </p:sp>
      <p:sp>
        <p:nvSpPr>
          <p:cNvPr id="14" name="Ovál 13"/>
          <p:cNvSpPr/>
          <p:nvPr/>
        </p:nvSpPr>
        <p:spPr>
          <a:xfrm>
            <a:off x="5436352" y="3861048"/>
            <a:ext cx="2520000" cy="1800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Sultán </a:t>
            </a:r>
            <a:r>
              <a:rPr lang="cs-CZ" sz="2000" dirty="0" err="1" smtClean="0"/>
              <a:t>Sulejman</a:t>
            </a:r>
            <a:r>
              <a:rPr lang="cs-CZ" sz="2000" dirty="0" smtClean="0"/>
              <a:t> I.</a:t>
            </a:r>
            <a:endParaRPr lang="cs-CZ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36008"/>
            <a:ext cx="2977119" cy="19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Šipka nahoru 9"/>
          <p:cNvSpPr/>
          <p:nvPr/>
        </p:nvSpPr>
        <p:spPr>
          <a:xfrm>
            <a:off x="6800063" y="1954804"/>
            <a:ext cx="484632" cy="97840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00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6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ál 2"/>
          <p:cNvSpPr/>
          <p:nvPr/>
        </p:nvSpPr>
        <p:spPr>
          <a:xfrm>
            <a:off x="323528" y="476672"/>
            <a:ext cx="3564000" cy="1296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Bitva u Moháče - 1526</a:t>
            </a:r>
            <a:endParaRPr lang="cs-CZ" sz="2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4139952" y="764704"/>
            <a:ext cx="48245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C000"/>
                </a:solidFill>
              </a:rPr>
              <a:t>29. 8. 1526 </a:t>
            </a:r>
            <a:r>
              <a:rPr lang="cs-CZ" sz="2800" dirty="0" smtClean="0"/>
              <a:t>se křesťanskou </a:t>
            </a:r>
            <a:r>
              <a:rPr lang="cs-CZ" sz="2800" dirty="0"/>
              <a:t>uherskou armádu porazila vycvičená, početnější  turecká armáda pod vedením sultána </a:t>
            </a:r>
            <a:r>
              <a:rPr lang="cs-CZ" sz="2800" dirty="0" err="1"/>
              <a:t>Sulejmana</a:t>
            </a:r>
            <a:r>
              <a:rPr lang="cs-CZ" sz="2800" dirty="0"/>
              <a:t> I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VY_32_INOVACE_16_Jagellonci na českém trůně</a:t>
            </a:r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755576" y="4205406"/>
            <a:ext cx="82089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C000"/>
                </a:solidFill>
              </a:rPr>
              <a:t>Ludvík se po prohrané bitvě na útěku utopil v bažinách </a:t>
            </a:r>
            <a:r>
              <a:rPr lang="cs-CZ" sz="2800" dirty="0"/>
              <a:t>kolem Moháče. Jeho osobou vymřela česko-uherská větev jagellonské dynastie.</a:t>
            </a:r>
          </a:p>
        </p:txBody>
      </p:sp>
    </p:spTree>
    <p:extLst>
      <p:ext uri="{BB962C8B-B14F-4D97-AF65-F5344CB8AC3E}">
        <p14:creationId xmlns:p14="http://schemas.microsoft.com/office/powerpoint/2010/main" val="399520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ál 2"/>
          <p:cNvSpPr/>
          <p:nvPr/>
        </p:nvSpPr>
        <p:spPr>
          <a:xfrm>
            <a:off x="395536" y="332656"/>
            <a:ext cx="3600000" cy="1260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Vladislavská gotika</a:t>
            </a:r>
            <a:endParaRPr lang="cs-CZ" sz="2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2060848"/>
            <a:ext cx="4392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Vladislavskou gotikou (pozdní gotikou) rozumíme </a:t>
            </a:r>
            <a:r>
              <a:rPr lang="cs-CZ" sz="2400" dirty="0" smtClean="0">
                <a:solidFill>
                  <a:srgbClr val="FFC000"/>
                </a:solidFill>
              </a:rPr>
              <a:t>závěrečné období gotického slohu v 15. st.</a:t>
            </a:r>
          </a:p>
          <a:p>
            <a:r>
              <a:rPr lang="cs-CZ" sz="2400" dirty="0" smtClean="0">
                <a:solidFill>
                  <a:srgbClr val="FFC000"/>
                </a:solidFill>
              </a:rPr>
              <a:t>Lomený oblouk a žebrová klenba</a:t>
            </a:r>
            <a:r>
              <a:rPr lang="cs-CZ" sz="2400" dirty="0" smtClean="0"/>
              <a:t>, které v dřívějším období sloužily především jako opěrné prvky, </a:t>
            </a:r>
            <a:r>
              <a:rPr lang="cs-CZ" sz="2400" dirty="0" smtClean="0">
                <a:solidFill>
                  <a:srgbClr val="FFC000"/>
                </a:solidFill>
              </a:rPr>
              <a:t>se stávají ozdobou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VY_32_INOVACE_16_Jagellonci na českém trůně</a:t>
            </a:r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766" y="653168"/>
            <a:ext cx="3286751" cy="51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724128" y="6165304"/>
            <a:ext cx="1983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Žebrová klenba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161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ál 2"/>
          <p:cNvSpPr/>
          <p:nvPr/>
        </p:nvSpPr>
        <p:spPr>
          <a:xfrm>
            <a:off x="417953" y="2421008"/>
            <a:ext cx="2304000" cy="1080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Matěj Rejsek</a:t>
            </a:r>
            <a:endParaRPr lang="cs-CZ" sz="2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11560" y="3875564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významný kameník </a:t>
            </a:r>
            <a:r>
              <a:rPr lang="cs-CZ" sz="2400" dirty="0"/>
              <a:t>a </a:t>
            </a:r>
            <a:r>
              <a:rPr lang="cs-CZ" sz="2400" dirty="0" smtClean="0"/>
              <a:t>dekoratér </a:t>
            </a:r>
            <a:r>
              <a:rPr lang="cs-CZ" sz="2400" dirty="0"/>
              <a:t>působící ke konci 15. </a:t>
            </a:r>
            <a:r>
              <a:rPr lang="cs-CZ" sz="2400" dirty="0" smtClean="0"/>
              <a:t>st. </a:t>
            </a:r>
            <a:r>
              <a:rPr lang="cs-CZ" sz="2400" dirty="0"/>
              <a:t>v </a:t>
            </a:r>
            <a:r>
              <a:rPr lang="cs-CZ" sz="2400" dirty="0" smtClean="0"/>
              <a:t>Praze, autor </a:t>
            </a:r>
            <a:r>
              <a:rPr lang="cs-CZ" sz="2400" dirty="0"/>
              <a:t>P</a:t>
            </a:r>
            <a:r>
              <a:rPr lang="cs-CZ" sz="2400" dirty="0" smtClean="0"/>
              <a:t>rašné brány </a:t>
            </a:r>
            <a:endParaRPr lang="cs-CZ" sz="2400" dirty="0"/>
          </a:p>
        </p:txBody>
      </p:sp>
      <p:sp>
        <p:nvSpPr>
          <p:cNvPr id="6" name="Ovál 5"/>
          <p:cNvSpPr/>
          <p:nvPr/>
        </p:nvSpPr>
        <p:spPr>
          <a:xfrm>
            <a:off x="2123728" y="548680"/>
            <a:ext cx="2160000" cy="108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Prašná brána</a:t>
            </a:r>
            <a:endParaRPr lang="cs-CZ" sz="2400" b="1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VY_32_INOVACE_16_Jagellonci na českém trůně</a:t>
            </a:r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756" y="1125954"/>
            <a:ext cx="3861000" cy="51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5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09442" y="2636912"/>
            <a:ext cx="7117180" cy="147002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Jagellonci na českém trůnu</a:t>
            </a:r>
            <a:endParaRPr lang="cs-CZ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VY_32_INOVACE_16_Jagellonci na českém trůně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735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ál 2"/>
          <p:cNvSpPr/>
          <p:nvPr/>
        </p:nvSpPr>
        <p:spPr>
          <a:xfrm>
            <a:off x="417953" y="260648"/>
            <a:ext cx="2412000" cy="1080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Benedikt </a:t>
            </a:r>
            <a:r>
              <a:rPr lang="cs-CZ" sz="2400" b="1" dirty="0" err="1" smtClean="0"/>
              <a:t>Ried</a:t>
            </a:r>
            <a:endParaRPr lang="cs-CZ" sz="2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987823" y="260648"/>
            <a:ext cx="58163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dirty="0"/>
              <a:t>nejvýznamnější pozdně gotický a raně renesanční </a:t>
            </a:r>
            <a:r>
              <a:rPr lang="cs-CZ" sz="2400" dirty="0" smtClean="0"/>
              <a:t>architekt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Dílo: </a:t>
            </a:r>
            <a:r>
              <a:rPr lang="cs-CZ" sz="2400" dirty="0" smtClean="0">
                <a:solidFill>
                  <a:srgbClr val="FFC000"/>
                </a:solidFill>
              </a:rPr>
              <a:t>Vladislavský sál na Pražském hradě, chrám sv. Barbory v Kutné Hoře </a:t>
            </a:r>
            <a:endParaRPr lang="cs-CZ" sz="2400" dirty="0">
              <a:solidFill>
                <a:srgbClr val="FFC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55576" y="4953942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Chrám sv. Barbory v Kutné Hoře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VY_32_INOVACE_16_Jagellonci na českém trůně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1" y="2313272"/>
            <a:ext cx="4752000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1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2" y="260649"/>
            <a:ext cx="7125113" cy="792087"/>
          </a:xfrm>
        </p:spPr>
        <p:txBody>
          <a:bodyPr/>
          <a:lstStyle/>
          <a:p>
            <a:pPr algn="ctr"/>
            <a:r>
              <a:rPr lang="cs-CZ" sz="2800" dirty="0" smtClean="0"/>
              <a:t>Jagellonci na českém trůnu</a:t>
            </a:r>
            <a:br>
              <a:rPr lang="cs-CZ" sz="2800" dirty="0" smtClean="0"/>
            </a:br>
            <a:r>
              <a:rPr lang="cs-CZ" sz="2000" i="1" dirty="0" smtClean="0"/>
              <a:t>zápis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616624"/>
          </a:xfrm>
        </p:spPr>
        <p:txBody>
          <a:bodyPr anchor="t">
            <a:normAutofit fontScale="775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600" dirty="0" smtClean="0">
                <a:solidFill>
                  <a:srgbClr val="FFC000"/>
                </a:solidFill>
              </a:rPr>
              <a:t>1471</a:t>
            </a:r>
            <a:r>
              <a:rPr lang="cs-CZ" sz="2600" dirty="0" smtClean="0"/>
              <a:t>- smrt Jiřího z Poděbrad -&gt; nástup polských Jagellonců</a:t>
            </a:r>
          </a:p>
          <a:p>
            <a:pPr marL="0" indent="0">
              <a:buNone/>
            </a:pPr>
            <a:r>
              <a:rPr lang="cs-CZ" sz="2600" dirty="0" smtClean="0">
                <a:solidFill>
                  <a:srgbClr val="FFC000"/>
                </a:solidFill>
              </a:rPr>
              <a:t>Vladislav II. Jagellonský </a:t>
            </a:r>
            <a:r>
              <a:rPr lang="cs-CZ" sz="2600" dirty="0" smtClean="0"/>
              <a:t>(vládl 1471 – 1516)</a:t>
            </a:r>
          </a:p>
          <a:p>
            <a:pPr marL="0" indent="0">
              <a:buNone/>
            </a:pPr>
            <a:r>
              <a:rPr lang="cs-CZ" sz="2600" dirty="0" smtClean="0"/>
              <a:t>- spojení </a:t>
            </a:r>
            <a:r>
              <a:rPr lang="cs-CZ" sz="2600" dirty="0" smtClean="0">
                <a:solidFill>
                  <a:srgbClr val="FFC000"/>
                </a:solidFill>
              </a:rPr>
              <a:t>českého a uherského státu </a:t>
            </a:r>
          </a:p>
          <a:p>
            <a:pPr marL="0" indent="0">
              <a:buNone/>
            </a:pPr>
            <a:r>
              <a:rPr lang="cs-CZ" sz="2600" dirty="0" smtClean="0">
                <a:solidFill>
                  <a:srgbClr val="FFC000"/>
                </a:solidFill>
              </a:rPr>
              <a:t>1500</a:t>
            </a:r>
            <a:r>
              <a:rPr lang="cs-CZ" sz="2600" dirty="0" smtClean="0"/>
              <a:t> – </a:t>
            </a:r>
            <a:r>
              <a:rPr lang="cs-CZ" sz="2600" dirty="0" smtClean="0">
                <a:solidFill>
                  <a:srgbClr val="FFC000"/>
                </a:solidFill>
              </a:rPr>
              <a:t>Vladislavovo zřízení zemské </a:t>
            </a:r>
            <a:r>
              <a:rPr lang="cs-CZ" sz="2600" dirty="0" smtClean="0"/>
              <a:t>– zákoník upevnil moc šlechty -&gt; </a:t>
            </a:r>
            <a:r>
              <a:rPr lang="cs-CZ" sz="2600" dirty="0" smtClean="0">
                <a:solidFill>
                  <a:srgbClr val="FFC000"/>
                </a:solidFill>
              </a:rPr>
              <a:t>stavovská monarchie </a:t>
            </a:r>
            <a:r>
              <a:rPr lang="cs-CZ" sz="2600" dirty="0" smtClean="0"/>
              <a:t>(panovník vládne společně se stavy)</a:t>
            </a:r>
          </a:p>
          <a:p>
            <a:pPr marL="0" indent="0">
              <a:buNone/>
            </a:pPr>
            <a:r>
              <a:rPr lang="cs-CZ" sz="2600" dirty="0" smtClean="0"/>
              <a:t>Stavové: </a:t>
            </a:r>
            <a:r>
              <a:rPr lang="cs-CZ" sz="2600" dirty="0" smtClean="0">
                <a:solidFill>
                  <a:srgbClr val="FFC000"/>
                </a:solidFill>
              </a:rPr>
              <a:t>vyšší a nižší šlechta, zástupci měst</a:t>
            </a:r>
          </a:p>
          <a:p>
            <a:pPr marL="0" indent="0">
              <a:buNone/>
            </a:pPr>
            <a:r>
              <a:rPr lang="cs-CZ" sz="2600" dirty="0" smtClean="0"/>
              <a:t>Šlechta zakládá </a:t>
            </a:r>
            <a:r>
              <a:rPr lang="cs-CZ" sz="2600" dirty="0" smtClean="0">
                <a:solidFill>
                  <a:srgbClr val="FFC000"/>
                </a:solidFill>
              </a:rPr>
              <a:t>rybníky, pivovary, vinohrady, doly</a:t>
            </a:r>
            <a:r>
              <a:rPr lang="cs-CZ" sz="2600" dirty="0" smtClean="0"/>
              <a:t>.</a:t>
            </a:r>
          </a:p>
          <a:p>
            <a:pPr marL="0" indent="0">
              <a:buNone/>
            </a:pPr>
            <a:r>
              <a:rPr lang="cs-CZ" sz="2600" dirty="0" smtClean="0"/>
              <a:t>Pozdní gotika: </a:t>
            </a:r>
            <a:r>
              <a:rPr lang="cs-CZ" sz="2600" dirty="0" smtClean="0">
                <a:solidFill>
                  <a:srgbClr val="92D050"/>
                </a:solidFill>
              </a:rPr>
              <a:t>Matyáš Rejsek</a:t>
            </a:r>
            <a:r>
              <a:rPr lang="cs-CZ" sz="2600" dirty="0">
                <a:solidFill>
                  <a:srgbClr val="92D050"/>
                </a:solidFill>
              </a:rPr>
              <a:t> </a:t>
            </a:r>
            <a:r>
              <a:rPr lang="cs-CZ" sz="2600" dirty="0" smtClean="0">
                <a:solidFill>
                  <a:srgbClr val="92D050"/>
                </a:solidFill>
              </a:rPr>
              <a:t>– Prašná brána</a:t>
            </a:r>
            <a:r>
              <a:rPr lang="cs-CZ" sz="2600" dirty="0" smtClean="0"/>
              <a:t>, </a:t>
            </a:r>
            <a:r>
              <a:rPr lang="cs-CZ" sz="2600" dirty="0" smtClean="0">
                <a:solidFill>
                  <a:srgbClr val="92D050"/>
                </a:solidFill>
              </a:rPr>
              <a:t>Benedikt </a:t>
            </a:r>
            <a:r>
              <a:rPr lang="cs-CZ" sz="2600" dirty="0" err="1" smtClean="0">
                <a:solidFill>
                  <a:srgbClr val="92D050"/>
                </a:solidFill>
              </a:rPr>
              <a:t>Ried</a:t>
            </a:r>
            <a:r>
              <a:rPr lang="cs-CZ" sz="2600" dirty="0" smtClean="0">
                <a:solidFill>
                  <a:srgbClr val="92D050"/>
                </a:solidFill>
              </a:rPr>
              <a:t> – Vladislavský sál Pražského hradu, chrám sv. Barbory v Kutné Hoře</a:t>
            </a:r>
          </a:p>
          <a:p>
            <a:pPr marL="0" indent="0">
              <a:buNone/>
            </a:pPr>
            <a:r>
              <a:rPr lang="cs-CZ" sz="2600" dirty="0" smtClean="0">
                <a:solidFill>
                  <a:srgbClr val="FFC000"/>
                </a:solidFill>
              </a:rPr>
              <a:t>Ludvík Jagellonský </a:t>
            </a:r>
            <a:r>
              <a:rPr lang="cs-CZ" sz="2600" dirty="0" smtClean="0"/>
              <a:t>(vládl 1516 – 1526)</a:t>
            </a:r>
          </a:p>
          <a:p>
            <a:pPr marL="0" indent="0">
              <a:buNone/>
            </a:pPr>
            <a:r>
              <a:rPr lang="cs-CZ" sz="2600" dirty="0" smtClean="0"/>
              <a:t>- Padl v </a:t>
            </a:r>
            <a:r>
              <a:rPr lang="cs-CZ" sz="2600" dirty="0" smtClean="0">
                <a:solidFill>
                  <a:srgbClr val="FFC000"/>
                </a:solidFill>
              </a:rPr>
              <a:t>bitvě u Moháče (1526) </a:t>
            </a:r>
            <a:r>
              <a:rPr lang="cs-CZ" sz="2600" dirty="0" smtClean="0"/>
              <a:t>v boji proti Turkům -&gt; vymření Jagellonců               </a:t>
            </a:r>
            <a:endParaRPr lang="cs-CZ" dirty="0"/>
          </a:p>
          <a:p>
            <a:pPr>
              <a:buFont typeface="+mj-lt"/>
              <a:buAutoNum type="arabicPeriod"/>
            </a:pPr>
            <a:endParaRPr lang="cs-CZ" dirty="0" smtClean="0"/>
          </a:p>
          <a:p>
            <a:pPr>
              <a:buFont typeface="+mj-lt"/>
              <a:buAutoNum type="arabicPeriod"/>
            </a:pPr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VY_32_INOVACE_16_Jagellonci na českém trůně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97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88640"/>
            <a:ext cx="8568952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Použité zdroje: </a:t>
            </a:r>
            <a:endParaRPr lang="cs-CZ" sz="1400" dirty="0"/>
          </a:p>
          <a:p>
            <a:r>
              <a:rPr lang="pl-PL" sz="1400" i="1" dirty="0"/>
              <a:t>Obrázky. </a:t>
            </a:r>
            <a:r>
              <a:rPr lang="pl-PL" sz="1400" dirty="0"/>
              <a:t>[cit. </a:t>
            </a:r>
            <a:r>
              <a:rPr lang="pl-PL" sz="1400" dirty="0" smtClean="0"/>
              <a:t>2013-04-22]. </a:t>
            </a:r>
          </a:p>
          <a:p>
            <a:r>
              <a:rPr lang="pl-PL" sz="1400" dirty="0" smtClean="0"/>
              <a:t>Dostupné </a:t>
            </a:r>
            <a:r>
              <a:rPr lang="pl-PL" sz="1400" dirty="0"/>
              <a:t>z</a:t>
            </a:r>
            <a:r>
              <a:rPr lang="pl-PL" sz="1400" dirty="0" smtClean="0"/>
              <a:t>:</a:t>
            </a:r>
          </a:p>
          <a:p>
            <a:r>
              <a:rPr lang="pl-PL" sz="1400" dirty="0"/>
              <a:t>Královská orlice </a:t>
            </a:r>
            <a:r>
              <a:rPr lang="pl-PL" sz="1400" dirty="0">
                <a:hlinkClick r:id="rId2"/>
              </a:rPr>
              <a:t>http://</a:t>
            </a:r>
            <a:r>
              <a:rPr lang="pl-PL" sz="1400" dirty="0" smtClean="0">
                <a:hlinkClick r:id="rId2"/>
              </a:rPr>
              <a:t>www.clker.com/clipart-71571.html</a:t>
            </a:r>
            <a:endParaRPr lang="pl-PL" sz="1400" dirty="0" smtClean="0"/>
          </a:p>
          <a:p>
            <a:r>
              <a:rPr lang="pl-PL" sz="1400" dirty="0"/>
              <a:t>Červená koruna </a:t>
            </a:r>
            <a:r>
              <a:rPr lang="pl-PL" sz="1400" dirty="0">
                <a:hlinkClick r:id="rId3"/>
              </a:rPr>
              <a:t>http://</a:t>
            </a:r>
            <a:r>
              <a:rPr lang="pl-PL" sz="1400" dirty="0" smtClean="0">
                <a:hlinkClick r:id="rId3"/>
              </a:rPr>
              <a:t>www.clker.com/clipart-29959.html</a:t>
            </a:r>
            <a:endParaRPr lang="pl-PL" sz="1400" dirty="0" smtClean="0"/>
          </a:p>
          <a:p>
            <a:r>
              <a:rPr lang="pl-PL" sz="1400" dirty="0"/>
              <a:t>Fialová koruna </a:t>
            </a:r>
            <a:r>
              <a:rPr lang="pl-PL" sz="1400" dirty="0">
                <a:hlinkClick r:id="rId4"/>
              </a:rPr>
              <a:t>http://</a:t>
            </a:r>
            <a:r>
              <a:rPr lang="pl-PL" sz="1400" dirty="0" smtClean="0">
                <a:hlinkClick r:id="rId4"/>
              </a:rPr>
              <a:t>www.clker.com/clipart-purple-crown.html</a:t>
            </a:r>
            <a:endParaRPr lang="pl-PL" sz="1400" dirty="0" smtClean="0"/>
          </a:p>
          <a:p>
            <a:r>
              <a:rPr lang="pl-PL" sz="1400" dirty="0"/>
              <a:t>Budínský hrad </a:t>
            </a:r>
            <a:r>
              <a:rPr lang="pl-PL" sz="1400" dirty="0">
                <a:hlinkClick r:id="rId5"/>
              </a:rPr>
              <a:t>http://office.microsoft.com/cs-cz/images/results.aspx?qu=Budape%C5%A1%C5%A5&amp;ex=1#ai:MP900424323</a:t>
            </a:r>
            <a:r>
              <a:rPr lang="pl-PL" sz="1400" dirty="0" smtClean="0">
                <a:hlinkClick r:id="rId5"/>
              </a:rPr>
              <a:t>|</a:t>
            </a:r>
            <a:endParaRPr lang="pl-PL" sz="1400" dirty="0" smtClean="0"/>
          </a:p>
          <a:p>
            <a:r>
              <a:rPr lang="pl-PL" sz="1400" dirty="0"/>
              <a:t>Hrob </a:t>
            </a:r>
            <a:r>
              <a:rPr lang="pl-PL" sz="1400" dirty="0">
                <a:hlinkClick r:id="rId6"/>
              </a:rPr>
              <a:t>http://office.microsoft.com/cs-cz/images/results.aspx?qu=hrob&amp;ex=1#ai:MC900238641|mt:1</a:t>
            </a:r>
            <a:r>
              <a:rPr lang="pl-PL" sz="1400" dirty="0" smtClean="0">
                <a:hlinkClick r:id="rId6"/>
              </a:rPr>
              <a:t>|</a:t>
            </a:r>
            <a:endParaRPr lang="pl-PL" sz="1400" dirty="0" smtClean="0"/>
          </a:p>
          <a:p>
            <a:r>
              <a:rPr lang="pl-PL" sz="1400" dirty="0"/>
              <a:t>Zlato </a:t>
            </a:r>
            <a:r>
              <a:rPr lang="pl-PL" sz="1400" dirty="0">
                <a:hlinkClick r:id="rId7"/>
              </a:rPr>
              <a:t>http://office.microsoft.com/cs-cz/images/results.aspx?qu=zlato&amp;ex=1#ai:MC900336131</a:t>
            </a:r>
            <a:r>
              <a:rPr lang="pl-PL" sz="1400" dirty="0" smtClean="0">
                <a:hlinkClick r:id="rId7"/>
              </a:rPr>
              <a:t>|</a:t>
            </a:r>
            <a:endParaRPr lang="pl-PL" sz="1400" dirty="0" smtClean="0"/>
          </a:p>
          <a:p>
            <a:r>
              <a:rPr lang="pl-PL" sz="1400" dirty="0"/>
              <a:t>Rytíř s hradem </a:t>
            </a:r>
            <a:r>
              <a:rPr lang="pl-PL" sz="1400" dirty="0">
                <a:hlinkClick r:id="rId8"/>
              </a:rPr>
              <a:t>http://office.microsoft.com/cs-cz/images/results.aspx?qu=ryt%C3%AD%C5%99&amp;ex=1#ai:MC900413094</a:t>
            </a:r>
            <a:r>
              <a:rPr lang="pl-PL" sz="1400" dirty="0" smtClean="0">
                <a:hlinkClick r:id="rId8"/>
              </a:rPr>
              <a:t>|</a:t>
            </a:r>
            <a:endParaRPr lang="pl-PL" sz="1400" dirty="0" smtClean="0"/>
          </a:p>
          <a:p>
            <a:r>
              <a:rPr lang="pl-PL" sz="1400" dirty="0"/>
              <a:t>Rytíř na koni </a:t>
            </a:r>
            <a:r>
              <a:rPr lang="pl-PL" sz="1400" dirty="0">
                <a:hlinkClick r:id="rId9"/>
              </a:rPr>
              <a:t>http://office.microsoft.com/cs-cz/images/results.aspx?qu=ryt%C3%AD%C5%99&amp;ex=1#ai:MC900149324</a:t>
            </a:r>
            <a:r>
              <a:rPr lang="pl-PL" sz="1400" dirty="0" smtClean="0">
                <a:hlinkClick r:id="rId9"/>
              </a:rPr>
              <a:t>|</a:t>
            </a:r>
            <a:endParaRPr lang="pl-PL" sz="1400" dirty="0" smtClean="0"/>
          </a:p>
          <a:p>
            <a:r>
              <a:rPr lang="pl-PL" sz="1400" dirty="0"/>
              <a:t>Město </a:t>
            </a:r>
            <a:r>
              <a:rPr lang="pl-PL" sz="1400" dirty="0">
                <a:hlinkClick r:id="rId10"/>
              </a:rPr>
              <a:t>http://office.microsoft.com/cs-cz/images/results.aspx?qu=m%C4%9Bsto&amp;ex=1#ai:MC900101038|mt:1</a:t>
            </a:r>
            <a:r>
              <a:rPr lang="pl-PL" sz="1400" dirty="0" smtClean="0">
                <a:hlinkClick r:id="rId10"/>
              </a:rPr>
              <a:t>|</a:t>
            </a:r>
            <a:endParaRPr lang="pl-PL" sz="1400" dirty="0" smtClean="0"/>
          </a:p>
          <a:p>
            <a:r>
              <a:rPr lang="pl-PL" sz="1400" dirty="0"/>
              <a:t>Listina </a:t>
            </a:r>
            <a:r>
              <a:rPr lang="pl-PL" sz="1400" dirty="0">
                <a:hlinkClick r:id="rId11"/>
              </a:rPr>
              <a:t>http://office.microsoft.com/cs-cz/images/results.aspx?qu=dokument&amp;ex=1#ai:MC900199174|mt:1</a:t>
            </a:r>
            <a:r>
              <a:rPr lang="pl-PL" sz="1400" dirty="0" smtClean="0">
                <a:hlinkClick r:id="rId11"/>
              </a:rPr>
              <a:t>|</a:t>
            </a:r>
            <a:endParaRPr lang="pl-PL" sz="1400" dirty="0" smtClean="0"/>
          </a:p>
          <a:p>
            <a:r>
              <a:rPr lang="pl-PL" sz="1400" dirty="0"/>
              <a:t>Rybník </a:t>
            </a:r>
            <a:r>
              <a:rPr lang="pl-PL" sz="1400" dirty="0">
                <a:hlinkClick r:id="rId12"/>
              </a:rPr>
              <a:t>http://office.microsoft.com/cs-cz/images/results.aspx?qu=rybn%C3%ADk&amp;ex=1#ai:MP900149093</a:t>
            </a:r>
            <a:r>
              <a:rPr lang="pl-PL" sz="1400" dirty="0" smtClean="0">
                <a:hlinkClick r:id="rId12"/>
              </a:rPr>
              <a:t>|</a:t>
            </a:r>
            <a:endParaRPr lang="pl-PL" sz="1400" dirty="0" smtClean="0"/>
          </a:p>
          <a:p>
            <a:r>
              <a:rPr lang="pl-PL" sz="1400" dirty="0"/>
              <a:t>Stříbro </a:t>
            </a:r>
            <a:r>
              <a:rPr lang="pl-PL" sz="1400" dirty="0">
                <a:hlinkClick r:id="rId13"/>
              </a:rPr>
              <a:t>http://</a:t>
            </a:r>
            <a:r>
              <a:rPr lang="pl-PL" sz="1400">
                <a:hlinkClick r:id="rId13"/>
              </a:rPr>
              <a:t>office.microsoft.com/cs-cz/images/results.aspx?qu=st%C5%99%C3%ADbro&amp;ex=1#ai:MC900056870</a:t>
            </a:r>
            <a:r>
              <a:rPr lang="pl-PL" sz="1400" smtClean="0">
                <a:hlinkClick r:id="rId13"/>
              </a:rPr>
              <a:t>|</a:t>
            </a:r>
            <a:endParaRPr lang="pl-PL" sz="1400" dirty="0" smtClean="0"/>
          </a:p>
          <a:p>
            <a:r>
              <a:rPr lang="pl-PL" sz="1400" dirty="0"/>
              <a:t>Pivo </a:t>
            </a:r>
            <a:r>
              <a:rPr lang="pl-PL" sz="1400" dirty="0">
                <a:hlinkClick r:id="rId14"/>
              </a:rPr>
              <a:t>http://office.microsoft.com/cs-cz/images/results.aspx?qu=pivo&amp;ex=1#ai:MC900304929</a:t>
            </a:r>
            <a:r>
              <a:rPr lang="pl-PL" sz="1400" dirty="0" smtClean="0">
                <a:hlinkClick r:id="rId14"/>
              </a:rPr>
              <a:t>|</a:t>
            </a:r>
            <a:endParaRPr lang="pl-PL" sz="1400" dirty="0" smtClean="0"/>
          </a:p>
          <a:p>
            <a:r>
              <a:rPr lang="pl-PL" sz="1400" dirty="0"/>
              <a:t>Víno </a:t>
            </a:r>
            <a:r>
              <a:rPr lang="pl-PL" sz="1400" dirty="0">
                <a:hlinkClick r:id="rId15"/>
              </a:rPr>
              <a:t>http://office.microsoft.com/cs-cz/images/results.aspx?qu=vinohrad&amp;ex=1#ai:MP900426625</a:t>
            </a:r>
            <a:r>
              <a:rPr lang="pl-PL" sz="1400" dirty="0" smtClean="0">
                <a:hlinkClick r:id="rId15"/>
              </a:rPr>
              <a:t>|</a:t>
            </a:r>
            <a:endParaRPr lang="pl-PL" sz="1400" dirty="0" smtClean="0"/>
          </a:p>
          <a:p>
            <a:endParaRPr lang="pl-PL" sz="1400" dirty="0"/>
          </a:p>
          <a:p>
            <a:endParaRPr lang="pl-PL" sz="1400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962400" y="260648"/>
            <a:ext cx="2895600" cy="457200"/>
          </a:xfrm>
        </p:spPr>
        <p:txBody>
          <a:bodyPr/>
          <a:lstStyle/>
          <a:p>
            <a:r>
              <a:rPr lang="cs-CZ" smtClean="0"/>
              <a:t>VY_32_INOVACE_16_Jagellonci na českém trůně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585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88640"/>
            <a:ext cx="85689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Použité zdroje: </a:t>
            </a:r>
            <a:endParaRPr lang="cs-CZ" sz="1400" dirty="0"/>
          </a:p>
          <a:p>
            <a:r>
              <a:rPr lang="pl-PL" sz="1400" i="1" dirty="0"/>
              <a:t>Obrázky. </a:t>
            </a:r>
            <a:r>
              <a:rPr lang="pl-PL" sz="1400" dirty="0"/>
              <a:t>[cit. </a:t>
            </a:r>
            <a:r>
              <a:rPr lang="pl-PL" sz="1400" dirty="0" smtClean="0"/>
              <a:t>2013-04-22]. </a:t>
            </a:r>
          </a:p>
          <a:p>
            <a:r>
              <a:rPr lang="pl-PL" sz="1400" dirty="0" smtClean="0"/>
              <a:t>Dostupné </a:t>
            </a:r>
            <a:r>
              <a:rPr lang="pl-PL" sz="1400" dirty="0"/>
              <a:t>z</a:t>
            </a:r>
            <a:r>
              <a:rPr lang="pl-PL" sz="1400" dirty="0" smtClean="0"/>
              <a:t>:</a:t>
            </a:r>
          </a:p>
          <a:p>
            <a:r>
              <a:rPr lang="pl-PL" sz="1400" dirty="0"/>
              <a:t>Doly </a:t>
            </a:r>
            <a:r>
              <a:rPr lang="pl-PL" sz="1400" dirty="0">
                <a:hlinkClick r:id="rId2"/>
              </a:rPr>
              <a:t>http://office.microsoft.com/cs-cz/images/results.aspx?qu=doly&amp;ex=1#ai:MC900199400</a:t>
            </a:r>
            <a:r>
              <a:rPr lang="pl-PL" sz="1400" dirty="0" smtClean="0">
                <a:hlinkClick r:id="rId2"/>
              </a:rPr>
              <a:t>|</a:t>
            </a:r>
            <a:endParaRPr lang="pl-PL" sz="1400" dirty="0" smtClean="0"/>
          </a:p>
          <a:p>
            <a:r>
              <a:rPr lang="pl-PL" sz="1400" dirty="0"/>
              <a:t>Pražský hrad </a:t>
            </a:r>
            <a:r>
              <a:rPr lang="pl-PL" sz="1400" dirty="0">
                <a:hlinkClick r:id="rId3"/>
              </a:rPr>
              <a:t>http://office.microsoft.com/cs-cz/images/results.aspx?qu=%C4%8Cesk%C3%A1+republika&amp;ex=1#ai:MP900427946</a:t>
            </a:r>
            <a:r>
              <a:rPr lang="pl-PL" sz="1400" dirty="0" smtClean="0">
                <a:hlinkClick r:id="rId3"/>
              </a:rPr>
              <a:t>|</a:t>
            </a:r>
            <a:endParaRPr lang="pl-PL" sz="1400" dirty="0" smtClean="0"/>
          </a:p>
          <a:p>
            <a:r>
              <a:rPr lang="pl-PL" sz="1400" dirty="0"/>
              <a:t>Mladý král </a:t>
            </a:r>
            <a:r>
              <a:rPr lang="pl-PL" sz="1400" dirty="0">
                <a:hlinkClick r:id="rId4"/>
              </a:rPr>
              <a:t>http://office.microsoft.com/cs-cz/images/results.aspx?qu=princ&amp;ex=1#ai:MC900411646</a:t>
            </a:r>
            <a:r>
              <a:rPr lang="pl-PL" sz="1400" dirty="0" smtClean="0">
                <a:hlinkClick r:id="rId4"/>
              </a:rPr>
              <a:t>|</a:t>
            </a:r>
            <a:endParaRPr lang="pl-PL" sz="1400" dirty="0" smtClean="0"/>
          </a:p>
          <a:p>
            <a:r>
              <a:rPr lang="pl-PL" sz="1400" dirty="0"/>
              <a:t>Istanbul </a:t>
            </a:r>
            <a:r>
              <a:rPr lang="pl-PL" sz="1400" dirty="0">
                <a:hlinkClick r:id="rId5"/>
              </a:rPr>
              <a:t>http://office.microsoft.com/cs-cz/images/results.aspx?qu=isl%C3%A1m&amp;ex=1#ai:MC900415662|mt:1</a:t>
            </a:r>
            <a:r>
              <a:rPr lang="pl-PL" sz="1400" dirty="0" smtClean="0">
                <a:hlinkClick r:id="rId5"/>
              </a:rPr>
              <a:t>|</a:t>
            </a:r>
            <a:endParaRPr lang="pl-PL" sz="1400" dirty="0" smtClean="0"/>
          </a:p>
          <a:p>
            <a:r>
              <a:rPr lang="pl-PL" sz="1400" dirty="0"/>
              <a:t>Znak islámu </a:t>
            </a:r>
            <a:r>
              <a:rPr lang="pl-PL" sz="1400" dirty="0">
                <a:hlinkClick r:id="rId6"/>
              </a:rPr>
              <a:t>http://office.microsoft.com/cs-cz/images/results.aspx?qu=isl%C3%A1m&amp;ex=1#ai:MC900309920|mt:1</a:t>
            </a:r>
            <a:r>
              <a:rPr lang="pl-PL" sz="1400" dirty="0" smtClean="0">
                <a:hlinkClick r:id="rId6"/>
              </a:rPr>
              <a:t>|</a:t>
            </a:r>
            <a:endParaRPr lang="pl-PL" sz="1400" dirty="0" smtClean="0"/>
          </a:p>
          <a:p>
            <a:r>
              <a:rPr lang="pl-PL" sz="1400" dirty="0"/>
              <a:t>Mapa Maďarska </a:t>
            </a:r>
            <a:r>
              <a:rPr lang="pl-PL" sz="1400" dirty="0">
                <a:hlinkClick r:id="rId7"/>
              </a:rPr>
              <a:t>http://office.microsoft.com/cs-cz/images/results.aspx?qu=mapa+Ma%C4%8Farska&amp;ex=1#ai:MC900349437</a:t>
            </a:r>
            <a:r>
              <a:rPr lang="pl-PL" sz="1400" dirty="0" smtClean="0">
                <a:hlinkClick r:id="rId7"/>
              </a:rPr>
              <a:t>|</a:t>
            </a:r>
            <a:endParaRPr lang="pl-PL" sz="1400" dirty="0" smtClean="0"/>
          </a:p>
          <a:p>
            <a:r>
              <a:rPr lang="pl-PL" sz="1400" dirty="0"/>
              <a:t>Žebrová klenba </a:t>
            </a:r>
            <a:r>
              <a:rPr lang="pl-PL" sz="1400" dirty="0">
                <a:hlinkClick r:id="rId8"/>
              </a:rPr>
              <a:t>http://office.microsoft.com/cs-cz/images/results.aspx?qu=katedr%C3%A1la&amp;ex=1#ai:MP900163622</a:t>
            </a:r>
            <a:r>
              <a:rPr lang="pl-PL" sz="1400" dirty="0" smtClean="0">
                <a:hlinkClick r:id="rId8"/>
              </a:rPr>
              <a:t>|</a:t>
            </a:r>
            <a:endParaRPr lang="pl-PL" sz="1400" dirty="0" smtClean="0"/>
          </a:p>
          <a:p>
            <a:r>
              <a:rPr lang="pl-PL" sz="1400" dirty="0" smtClean="0"/>
              <a:t>Prašná brána – soukromý archiv fotografií autorky prezentace</a:t>
            </a:r>
          </a:p>
          <a:p>
            <a:r>
              <a:rPr lang="pl-PL" sz="1400" dirty="0" smtClean="0"/>
              <a:t>Katedrála sv. Barbory v Kutné Hoře – </a:t>
            </a:r>
            <a:r>
              <a:rPr lang="pl-PL" sz="1400" dirty="0"/>
              <a:t>soukromý archiv fotografií autorky prezentace</a:t>
            </a:r>
          </a:p>
          <a:p>
            <a:endParaRPr lang="pl-PL" sz="14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962400" y="260648"/>
            <a:ext cx="2895600" cy="457200"/>
          </a:xfrm>
        </p:spPr>
        <p:txBody>
          <a:bodyPr/>
          <a:lstStyle/>
          <a:p>
            <a:r>
              <a:rPr lang="cs-CZ" smtClean="0"/>
              <a:t>VY_32_INOVACE_16_Jagellonci na českém trůně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901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548680"/>
            <a:ext cx="51125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Jiří z Poděbrad umíral v době, kdy samostatnost státu byla ohrožena  -&gt; proto doporučil českým stavům za svého nástupce </a:t>
            </a:r>
            <a:r>
              <a:rPr lang="cs-CZ" sz="2400" dirty="0" smtClean="0">
                <a:solidFill>
                  <a:srgbClr val="FFC000"/>
                </a:solidFill>
              </a:rPr>
              <a:t>Vladislava II. Jagellonského (vládl 1471 – 1516)</a:t>
            </a:r>
            <a:r>
              <a:rPr lang="cs-CZ" sz="2400" dirty="0" smtClean="0"/>
              <a:t>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547664" y="3861048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Jagellonci pocházeli z Litvy, vládli v Polsku. Přestože byli katolíky, zavázali se dodržovat kompaktáta.</a:t>
            </a:r>
          </a:p>
          <a:p>
            <a:r>
              <a:rPr lang="cs-CZ" sz="2400" i="1" dirty="0" smtClean="0">
                <a:solidFill>
                  <a:srgbClr val="FFC000"/>
                </a:solidFill>
              </a:rPr>
              <a:t>Co zaručovala Basilejská kompaktáta?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VY_32_INOVACE_16_Jagellonci na českém trůně</a:t>
            </a:r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92696"/>
            <a:ext cx="1919531" cy="21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5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620688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Na českou korunu vznášel nárok i </a:t>
            </a:r>
            <a:r>
              <a:rPr lang="cs-CZ" sz="2400" dirty="0" smtClean="0">
                <a:solidFill>
                  <a:srgbClr val="FFC000"/>
                </a:solidFill>
              </a:rPr>
              <a:t>uherský král Matyáš Korvín</a:t>
            </a:r>
            <a:r>
              <a:rPr lang="cs-CZ" sz="2400" dirty="0" smtClean="0"/>
              <a:t>, který měl podporu papeže. 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3938280"/>
            <a:ext cx="8550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Po dlouhých sporech a bojích se situace vyřešila až po smrti Matyáše v roce 1490.</a:t>
            </a:r>
          </a:p>
          <a:p>
            <a:r>
              <a:rPr lang="cs-CZ" sz="2400" dirty="0" smtClean="0">
                <a:solidFill>
                  <a:srgbClr val="FFC000"/>
                </a:solidFill>
              </a:rPr>
              <a:t>Vladislav se stal i králem uherským </a:t>
            </a:r>
            <a:r>
              <a:rPr lang="cs-CZ" sz="2400" dirty="0" smtClean="0"/>
              <a:t>-&gt; </a:t>
            </a:r>
            <a:r>
              <a:rPr lang="cs-CZ" sz="2400" dirty="0" smtClean="0">
                <a:solidFill>
                  <a:srgbClr val="FFC000"/>
                </a:solidFill>
              </a:rPr>
              <a:t>obě království byla spojena v soustátí (unii) pod vládou jednoho panovníka.</a:t>
            </a:r>
            <a:endParaRPr lang="cs-CZ" sz="2400" dirty="0">
              <a:solidFill>
                <a:srgbClr val="FFC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VY_32_INOVACE_16_Jagellonci na českém trůně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80928"/>
            <a:ext cx="1843009" cy="1800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911760"/>
            <a:ext cx="1843299" cy="1800000"/>
          </a:xfrm>
          <a:prstGeom prst="rect">
            <a:avLst/>
          </a:prstGeom>
        </p:spPr>
      </p:pic>
      <p:sp>
        <p:nvSpPr>
          <p:cNvPr id="9" name="Kříž 8"/>
          <p:cNvSpPr/>
          <p:nvPr/>
        </p:nvSpPr>
        <p:spPr>
          <a:xfrm>
            <a:off x="3779912" y="2492896"/>
            <a:ext cx="914400" cy="914400"/>
          </a:xfrm>
          <a:prstGeom prst="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902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476672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Král přesídlil do </a:t>
            </a:r>
            <a:r>
              <a:rPr lang="cs-CZ" sz="2400" dirty="0" smtClean="0">
                <a:solidFill>
                  <a:srgbClr val="FFC000"/>
                </a:solidFill>
              </a:rPr>
              <a:t>Budína</a:t>
            </a:r>
            <a:r>
              <a:rPr lang="cs-CZ" sz="2400" dirty="0" smtClean="0"/>
              <a:t> a do Prahy dojížděl jen málokdy.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4748951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Z Budína (maďarsky Buda) a dalšího města Pešť později vzniklo dnešní hlavní město Maďarska -&gt; </a:t>
            </a:r>
            <a:r>
              <a:rPr lang="cs-CZ" sz="2400" dirty="0" smtClean="0">
                <a:solidFill>
                  <a:srgbClr val="FFC000"/>
                </a:solidFill>
              </a:rPr>
              <a:t>Budapešť</a:t>
            </a:r>
            <a:endParaRPr lang="cs-CZ" sz="2400" dirty="0">
              <a:solidFill>
                <a:srgbClr val="FFC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3568" y="2771636"/>
            <a:ext cx="1839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Budínský hrad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VY_32_INOVACE_16_Jagellonci na českém trůně</a:t>
            </a:r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53" y="1536155"/>
            <a:ext cx="4645835" cy="3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32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620688"/>
            <a:ext cx="8280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Už za husitské revoluce zastavil Zikmund Lucemburský královský majetek šlechtě, která mu byla nakloněna.</a:t>
            </a:r>
          </a:p>
          <a:p>
            <a:r>
              <a:rPr lang="cs-CZ" sz="2400" dirty="0" smtClean="0"/>
              <a:t>Vladislav nastoupil na trůn </a:t>
            </a:r>
            <a:r>
              <a:rPr lang="cs-CZ" sz="2400" dirty="0" smtClean="0">
                <a:solidFill>
                  <a:srgbClr val="FFC000"/>
                </a:solidFill>
              </a:rPr>
              <a:t>mladý a nezkušený</a:t>
            </a:r>
            <a:r>
              <a:rPr lang="cs-CZ" sz="2400" dirty="0" smtClean="0"/>
              <a:t>, musel se </a:t>
            </a:r>
            <a:r>
              <a:rPr lang="cs-CZ" sz="2400" dirty="0" smtClean="0">
                <a:solidFill>
                  <a:srgbClr val="FFC000"/>
                </a:solidFill>
              </a:rPr>
              <a:t>spoléhat na své rádce</a:t>
            </a:r>
            <a:r>
              <a:rPr lang="cs-CZ" sz="2400" dirty="0" smtClean="0"/>
              <a:t> a nezbývalo mu, než s nimi souhlasit. -&gt; začalo se mu říkat </a:t>
            </a:r>
            <a:r>
              <a:rPr lang="cs-CZ" sz="2400" dirty="0" smtClean="0">
                <a:solidFill>
                  <a:srgbClr val="FFC000"/>
                </a:solidFill>
              </a:rPr>
              <a:t>král Bene</a:t>
            </a:r>
          </a:p>
          <a:p>
            <a:r>
              <a:rPr lang="cs-CZ" sz="2400" i="1" dirty="0" smtClean="0">
                <a:solidFill>
                  <a:srgbClr val="92D050"/>
                </a:solidFill>
              </a:rPr>
              <a:t>Co znamená latinsky bene?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843808" y="4379620"/>
            <a:ext cx="4842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Vladislav byl nucen rezignovat i na právo odúmrti -&gt; </a:t>
            </a:r>
            <a:r>
              <a:rPr lang="cs-CZ" sz="2400" dirty="0" smtClean="0">
                <a:solidFill>
                  <a:srgbClr val="FFC000"/>
                </a:solidFill>
              </a:rPr>
              <a:t>závislý na daních, které povolovali stavové.</a:t>
            </a:r>
            <a:endParaRPr lang="cs-CZ" sz="2400" dirty="0">
              <a:solidFill>
                <a:srgbClr val="FFC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70" y="4869280"/>
            <a:ext cx="1925025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954739"/>
            <a:ext cx="1290294" cy="12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VY_32_INOVACE_16_Jagellonci na českém trůně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877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88640"/>
            <a:ext cx="8568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O politických, náboženských a hospodářských otázkách (např. daních)  rozhodují příslušníci 3 stavů:</a:t>
            </a:r>
            <a:endParaRPr lang="cs-CZ" sz="2400" dirty="0"/>
          </a:p>
        </p:txBody>
      </p:sp>
      <p:pic>
        <p:nvPicPr>
          <p:cNvPr id="1026" name="Picture 2" descr="Středověký rytíř stojící na cestě ke hradu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8" b="99385" l="12000" r="98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ytíř v brnění na koni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462" l="3077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028" y="3851438"/>
            <a:ext cx="2340000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ál 2"/>
          <p:cNvSpPr/>
          <p:nvPr/>
        </p:nvSpPr>
        <p:spPr>
          <a:xfrm>
            <a:off x="2483768" y="1556792"/>
            <a:ext cx="1764000" cy="1188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Vyšší šlechta</a:t>
            </a:r>
            <a:endParaRPr lang="cs-CZ" sz="2000" b="1" dirty="0"/>
          </a:p>
        </p:txBody>
      </p:sp>
      <p:sp>
        <p:nvSpPr>
          <p:cNvPr id="10" name="Ovál 9"/>
          <p:cNvSpPr/>
          <p:nvPr/>
        </p:nvSpPr>
        <p:spPr>
          <a:xfrm>
            <a:off x="6624424" y="1052736"/>
            <a:ext cx="2268000" cy="1188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Královská města</a:t>
            </a:r>
            <a:endParaRPr lang="cs-CZ" sz="2000" b="1" dirty="0"/>
          </a:p>
        </p:txBody>
      </p:sp>
      <p:sp>
        <p:nvSpPr>
          <p:cNvPr id="11" name="Ovál 10"/>
          <p:cNvSpPr/>
          <p:nvPr/>
        </p:nvSpPr>
        <p:spPr>
          <a:xfrm>
            <a:off x="4139952" y="4005064"/>
            <a:ext cx="1764000" cy="1188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Nižší šlechta</a:t>
            </a:r>
            <a:endParaRPr lang="cs-CZ" sz="20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79512" y="4437112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Od pol. 15. st. už do panského stavu nepovyšuje král, ale šlechta sama rozhoduje, kdo bude povýšen. -&gt; uzavření vyšší šlechty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452320" y="2996952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Nižší šlechta se uzavírá až v 2. pol. 16. st.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VY_32_INOVACE_16_Jagellonci na českém trůně</a:t>
            </a:r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152" y="1835438"/>
            <a:ext cx="1844287" cy="17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93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95936" y="476672"/>
            <a:ext cx="50405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Královské úřady se mění na zemské.</a:t>
            </a:r>
          </a:p>
          <a:p>
            <a:r>
              <a:rPr lang="cs-CZ" sz="2400" dirty="0" smtClean="0"/>
              <a:t>Stavové zasedají na zemských sněmech (na Moravě i katolická církev).</a:t>
            </a:r>
          </a:p>
          <a:p>
            <a:r>
              <a:rPr lang="cs-CZ" sz="2400" dirty="0" smtClean="0"/>
              <a:t>Navrhují a schvalují zemské zákony a vybírání daní. </a:t>
            </a:r>
          </a:p>
          <a:p>
            <a:r>
              <a:rPr lang="cs-CZ" sz="2400" dirty="0" smtClean="0"/>
              <a:t>Mezi stavy měla hlavní slovo </a:t>
            </a:r>
            <a:r>
              <a:rPr lang="cs-CZ" sz="2400" dirty="0" smtClean="0">
                <a:solidFill>
                  <a:srgbClr val="FFC000"/>
                </a:solidFill>
              </a:rPr>
              <a:t>vyšší šlechta</a:t>
            </a:r>
            <a:r>
              <a:rPr lang="cs-CZ" sz="2400" dirty="0" smtClean="0"/>
              <a:t>.</a:t>
            </a:r>
          </a:p>
          <a:p>
            <a:r>
              <a:rPr lang="cs-CZ" sz="2400" dirty="0"/>
              <a:t>Král je závislý na svých </a:t>
            </a:r>
            <a:r>
              <a:rPr lang="cs-CZ" sz="2400" dirty="0" smtClean="0"/>
              <a:t>stavech -&gt; </a:t>
            </a:r>
            <a:r>
              <a:rPr lang="cs-CZ" sz="2400" dirty="0">
                <a:solidFill>
                  <a:srgbClr val="FFC000"/>
                </a:solidFill>
              </a:rPr>
              <a:t>posíleno právo volby krále </a:t>
            </a:r>
            <a:r>
              <a:rPr lang="cs-CZ" sz="2400" dirty="0"/>
              <a:t>nad dědickými právy,</a:t>
            </a:r>
            <a:r>
              <a:rPr lang="cs-CZ" sz="2400" dirty="0">
                <a:solidFill>
                  <a:srgbClr val="FFC000"/>
                </a:solidFill>
              </a:rPr>
              <a:t> právo sesadit krále při nedodržení volebních ústupků stavům</a:t>
            </a:r>
            <a:r>
              <a:rPr lang="cs-CZ" sz="2400" dirty="0" smtClean="0">
                <a:solidFill>
                  <a:srgbClr val="FFC000"/>
                </a:solidFill>
              </a:rPr>
              <a:t>.</a:t>
            </a:r>
            <a:endParaRPr lang="cs-CZ" sz="2400" dirty="0">
              <a:solidFill>
                <a:srgbClr val="FFC000"/>
              </a:solidFill>
            </a:endParaRPr>
          </a:p>
        </p:txBody>
      </p:sp>
      <p:sp>
        <p:nvSpPr>
          <p:cNvPr id="4" name="Ovál 3"/>
          <p:cNvSpPr/>
          <p:nvPr/>
        </p:nvSpPr>
        <p:spPr>
          <a:xfrm>
            <a:off x="611560" y="332656"/>
            <a:ext cx="3312000" cy="1440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Stavovská monarchie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3528" y="2420888"/>
            <a:ext cx="2981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solidFill>
                  <a:srgbClr val="92D050"/>
                </a:solidFill>
              </a:rPr>
              <a:t>Vysvětli pojem stavovská monarchie.</a:t>
            </a:r>
            <a:endParaRPr lang="cs-CZ" sz="2400" i="1" dirty="0">
              <a:solidFill>
                <a:srgbClr val="92D05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VY_32_INOVACE_16_Jagellonci na českém trůně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486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ál 2"/>
          <p:cNvSpPr/>
          <p:nvPr/>
        </p:nvSpPr>
        <p:spPr>
          <a:xfrm>
            <a:off x="467544" y="548680"/>
            <a:ext cx="3852000" cy="1728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Vladislavovo zřízení zemské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860033" y="980728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Postavení stavů upravoval zákoník -&gt; </a:t>
            </a:r>
            <a:r>
              <a:rPr lang="cs-CZ" sz="2400" dirty="0" smtClean="0">
                <a:solidFill>
                  <a:srgbClr val="92D050"/>
                </a:solidFill>
              </a:rPr>
              <a:t>Vladislavovo zřízení zemské </a:t>
            </a:r>
            <a:r>
              <a:rPr lang="cs-CZ" sz="2400" dirty="0" smtClean="0"/>
              <a:t>z roku </a:t>
            </a:r>
            <a:r>
              <a:rPr lang="cs-CZ" sz="2400" dirty="0" smtClean="0">
                <a:solidFill>
                  <a:srgbClr val="92D050"/>
                </a:solidFill>
              </a:rPr>
              <a:t>1500</a:t>
            </a:r>
            <a:endParaRPr lang="cs-CZ" sz="2400" dirty="0">
              <a:solidFill>
                <a:srgbClr val="92D05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03288" y="3140968"/>
            <a:ext cx="638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Jde o </a:t>
            </a:r>
            <a:r>
              <a:rPr lang="cs-CZ" sz="2400" dirty="0">
                <a:solidFill>
                  <a:srgbClr val="FFC000"/>
                </a:solidFill>
              </a:rPr>
              <a:t>první </a:t>
            </a:r>
            <a:r>
              <a:rPr lang="cs-CZ" sz="2400" dirty="0" smtClean="0">
                <a:solidFill>
                  <a:srgbClr val="FFC000"/>
                </a:solidFill>
              </a:rPr>
              <a:t>písemné uzákonění </a:t>
            </a:r>
            <a:r>
              <a:rPr lang="cs-CZ" sz="2400" dirty="0">
                <a:solidFill>
                  <a:srgbClr val="FFC000"/>
                </a:solidFill>
              </a:rPr>
              <a:t>českého zemského práva</a:t>
            </a:r>
            <a:r>
              <a:rPr lang="cs-CZ" sz="2400" dirty="0"/>
              <a:t>. </a:t>
            </a:r>
            <a:endParaRPr lang="cs-CZ" sz="2400" dirty="0" smtClean="0"/>
          </a:p>
          <a:p>
            <a:r>
              <a:rPr lang="cs-CZ" sz="2400" dirty="0" smtClean="0"/>
              <a:t>Při </a:t>
            </a:r>
            <a:r>
              <a:rPr lang="cs-CZ" sz="2400" dirty="0"/>
              <a:t>jeho vytvoření měla silné slovo šlechta, které se podařilo zformulovat své výsadní postavení v Českém království na úkor panovníka a měšťanstva.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VY_32_INOVACE_16_Jagellonci na českém trůně</a:t>
            </a:r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540" y="4869160"/>
            <a:ext cx="266459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12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Summer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Léto</Template>
  <TotalTime>707</TotalTime>
  <Words>1277</Words>
  <Application>Microsoft Office PowerPoint</Application>
  <PresentationFormat>Předvádění na obrazovce (4:3)</PresentationFormat>
  <Paragraphs>159</Paragraphs>
  <Slides>23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Summer</vt:lpstr>
      <vt:lpstr>Prezentace aplikace PowerPoint</vt:lpstr>
      <vt:lpstr>Jagellonci na českém trůnu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Jagellonci na českém trůnu zápis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Ústní lidová slovesnost</dc:title>
  <dc:creator>Plechata</dc:creator>
  <cp:lastModifiedBy>Plechata</cp:lastModifiedBy>
  <cp:revision>287</cp:revision>
  <dcterms:created xsi:type="dcterms:W3CDTF">2011-10-15T18:20:20Z</dcterms:created>
  <dcterms:modified xsi:type="dcterms:W3CDTF">2013-05-19T08:36:04Z</dcterms:modified>
</cp:coreProperties>
</file>